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FA91697" w14:textId="7F43A821" w:rsidR="00B63746" w:rsidRPr="00CE7869" w:rsidRDefault="00CE7869" w:rsidP="00B63746">
      <w:pPr>
        <w:jc w:val="both"/>
        <w:rPr>
          <w:rFonts w:ascii="Arial" w:hAnsi="Arial" w:cs="Arial"/>
          <w:b/>
          <w:bCs/>
          <w:color w:val="000000" w:themeColor="text1"/>
        </w:rPr>
      </w:pPr>
      <w:r w:rsidRPr="00CE7869">
        <w:rPr>
          <w:rFonts w:ascii="Arial" w:hAnsi="Arial" w:cs="Arial"/>
          <w:b/>
          <w:bCs/>
          <w:color w:val="000000" w:themeColor="text1"/>
        </w:rPr>
        <w:t>MEDIA RELEASE:  FOR IMMEDIATE DISTRIBUTION</w:t>
      </w:r>
    </w:p>
    <w:p w14:paraId="1F377F36" w14:textId="562465F5" w:rsidR="00FD46BF" w:rsidRPr="00FD46BF" w:rsidRDefault="00FD46BF" w:rsidP="00B63746">
      <w:pPr>
        <w:jc w:val="both"/>
        <w:rPr>
          <w:rFonts w:ascii="Arial" w:hAnsi="Arial" w:cs="Arial"/>
          <w:b/>
          <w:bCs/>
        </w:rPr>
      </w:pPr>
      <w:r w:rsidRPr="00FD46BF">
        <w:rPr>
          <w:rFonts w:ascii="Arial" w:hAnsi="Arial" w:cs="Arial"/>
          <w:b/>
          <w:bCs/>
        </w:rPr>
        <w:t xml:space="preserve">Johannesburg Tourism Company Announces </w:t>
      </w:r>
      <w:r w:rsidR="002A24A6">
        <w:rPr>
          <w:rFonts w:ascii="Arial" w:hAnsi="Arial" w:cs="Arial"/>
          <w:b/>
          <w:bCs/>
        </w:rPr>
        <w:t xml:space="preserve">Tourism and Hospitality Vocational Training </w:t>
      </w:r>
      <w:r w:rsidRPr="00FD46BF">
        <w:rPr>
          <w:rFonts w:ascii="Arial" w:hAnsi="Arial" w:cs="Arial"/>
          <w:b/>
          <w:bCs/>
        </w:rPr>
        <w:t>Programme</w:t>
      </w:r>
    </w:p>
    <w:p w14:paraId="2C6F2DA4" w14:textId="77777777" w:rsidR="00E86815" w:rsidRDefault="00E86815" w:rsidP="00B63746">
      <w:pPr>
        <w:pBdr>
          <w:bottom w:val="single" w:sz="12" w:space="1" w:color="auto"/>
        </w:pBdr>
        <w:jc w:val="both"/>
        <w:rPr>
          <w:rFonts w:ascii="Arial" w:hAnsi="Arial" w:cs="Arial"/>
          <w:b/>
          <w:bCs/>
        </w:rPr>
      </w:pPr>
    </w:p>
    <w:p w14:paraId="445BF4C6" w14:textId="3E794123" w:rsidR="003F7C01" w:rsidRDefault="00CE7869" w:rsidP="00B63746">
      <w:pPr>
        <w:pBdr>
          <w:bottom w:val="single" w:sz="12" w:space="1" w:color="auto"/>
        </w:pBdr>
        <w:jc w:val="both"/>
        <w:rPr>
          <w:rFonts w:ascii="Arial" w:hAnsi="Arial" w:cs="Arial"/>
          <w:b/>
          <w:bCs/>
        </w:rPr>
      </w:pPr>
      <w:r>
        <w:rPr>
          <w:rFonts w:ascii="Arial" w:hAnsi="Arial" w:cs="Arial"/>
          <w:b/>
          <w:bCs/>
        </w:rPr>
        <w:t>3 November</w:t>
      </w:r>
      <w:r w:rsidR="00741974">
        <w:rPr>
          <w:rFonts w:ascii="Arial" w:hAnsi="Arial" w:cs="Arial"/>
          <w:b/>
          <w:bCs/>
        </w:rPr>
        <w:t xml:space="preserve"> 2025</w:t>
      </w:r>
    </w:p>
    <w:p w14:paraId="019146BA" w14:textId="2437CC90" w:rsidR="00AC335A" w:rsidRDefault="00FD46BF" w:rsidP="00FD46BF">
      <w:pPr>
        <w:jc w:val="both"/>
        <w:rPr>
          <w:rFonts w:ascii="Arial" w:hAnsi="Arial" w:cs="Arial"/>
        </w:rPr>
      </w:pPr>
      <w:r w:rsidRPr="00FD46BF">
        <w:rPr>
          <w:rFonts w:ascii="Arial" w:hAnsi="Arial" w:cs="Arial"/>
        </w:rPr>
        <w:t xml:space="preserve">Johannesburg Tourism is proud to announce the latest iteration of its Tourism </w:t>
      </w:r>
      <w:r w:rsidR="002A24A6">
        <w:rPr>
          <w:rFonts w:ascii="Arial" w:hAnsi="Arial" w:cs="Arial"/>
        </w:rPr>
        <w:t xml:space="preserve">and Hospitality Vocational Training </w:t>
      </w:r>
      <w:r w:rsidRPr="00FD46BF">
        <w:rPr>
          <w:rFonts w:ascii="Arial" w:hAnsi="Arial" w:cs="Arial"/>
        </w:rPr>
        <w:t xml:space="preserve">Programme, a strategic initiative aimed at driving job creation and sustained economic growth in the city’s dynamic tourism sector. </w:t>
      </w:r>
    </w:p>
    <w:p w14:paraId="38EA65BE" w14:textId="77777777" w:rsidR="00026A84" w:rsidRDefault="00026A84" w:rsidP="00FD46BF">
      <w:pPr>
        <w:jc w:val="both"/>
        <w:rPr>
          <w:rFonts w:ascii="Arial" w:hAnsi="Arial" w:cs="Arial"/>
        </w:rPr>
      </w:pPr>
      <w:r w:rsidRPr="00026A84">
        <w:rPr>
          <w:rFonts w:ascii="Arial" w:hAnsi="Arial" w:cs="Arial"/>
        </w:rPr>
        <w:t>A total of 300 former participants of the Tourism Ambassador Programme have been recruited through the Expanded Public Works Programme (EPWP) to take part in a six-month Tourism and Hospitality Vocational Training Programme. The training commenced on 1 September 2025 and will run until 28 February 2026.</w:t>
      </w:r>
    </w:p>
    <w:p w14:paraId="14A02301" w14:textId="2912C577" w:rsidR="00603C41" w:rsidRDefault="0048354F" w:rsidP="00FD46BF">
      <w:pPr>
        <w:jc w:val="both"/>
        <w:rPr>
          <w:rFonts w:ascii="Arial" w:hAnsi="Arial" w:cs="Arial"/>
        </w:rPr>
      </w:pPr>
      <w:r w:rsidRPr="0048354F">
        <w:rPr>
          <w:rFonts w:ascii="Arial" w:hAnsi="Arial" w:cs="Arial"/>
        </w:rPr>
        <w:t xml:space="preserve">The programme builds on the success of the 2024/25 recruitment drive, which saw 396 EPWP participants deployed across key tourism hotspots. These ambassadors played a pivotal role in enhancing the visitor experience by providing information, reporting incidents and supporting destination management efforts. By the end of the 2024/25 financial year, </w:t>
      </w:r>
      <w:r w:rsidR="004F06F4">
        <w:rPr>
          <w:rFonts w:ascii="Arial" w:hAnsi="Arial" w:cs="Arial"/>
        </w:rPr>
        <w:t>the</w:t>
      </w:r>
      <w:r w:rsidRPr="0048354F">
        <w:rPr>
          <w:rFonts w:ascii="Arial" w:hAnsi="Arial" w:cs="Arial"/>
        </w:rPr>
        <w:t xml:space="preserve"> ambassadors had completed their contracts, having gained valuable training and workplace exposure that significantly improved their employability. A notable highlight is that </w:t>
      </w:r>
      <w:r w:rsidR="0002774A">
        <w:rPr>
          <w:rFonts w:ascii="Arial" w:hAnsi="Arial" w:cs="Arial"/>
        </w:rPr>
        <w:t>10</w:t>
      </w:r>
      <w:r w:rsidRPr="0048354F">
        <w:rPr>
          <w:rFonts w:ascii="Arial" w:hAnsi="Arial" w:cs="Arial"/>
        </w:rPr>
        <w:t xml:space="preserve"> ambassadors secured permanent employment opportunities while the programme was still underway</w:t>
      </w:r>
      <w:r w:rsidR="003F4EB5">
        <w:rPr>
          <w:rFonts w:ascii="Arial" w:hAnsi="Arial" w:cs="Arial"/>
        </w:rPr>
        <w:t xml:space="preserve"> </w:t>
      </w:r>
      <w:r w:rsidR="009D6CA3">
        <w:rPr>
          <w:rFonts w:ascii="Arial" w:hAnsi="Arial" w:cs="Arial"/>
        </w:rPr>
        <w:t xml:space="preserve">- </w:t>
      </w:r>
      <w:r w:rsidRPr="0048354F">
        <w:rPr>
          <w:rFonts w:ascii="Arial" w:hAnsi="Arial" w:cs="Arial"/>
        </w:rPr>
        <w:t>clearly demonstrating its long-term impact.</w:t>
      </w:r>
    </w:p>
    <w:p w14:paraId="16E70FA0" w14:textId="408DA282" w:rsidR="00FD46BF" w:rsidRPr="00FD46BF" w:rsidRDefault="00FD46BF" w:rsidP="00FD46BF">
      <w:pPr>
        <w:jc w:val="both"/>
        <w:rPr>
          <w:rFonts w:ascii="Arial" w:hAnsi="Arial" w:cs="Arial"/>
        </w:rPr>
      </w:pPr>
      <w:r w:rsidRPr="00FD46BF">
        <w:rPr>
          <w:rFonts w:ascii="Arial" w:hAnsi="Arial" w:cs="Arial"/>
        </w:rPr>
        <w:t xml:space="preserve">In response to the City of Johannesburg’s mayoral priority of job opportunity and creation, </w:t>
      </w:r>
      <w:r w:rsidR="00A3527B">
        <w:rPr>
          <w:rFonts w:ascii="Arial" w:hAnsi="Arial" w:cs="Arial"/>
        </w:rPr>
        <w:t>Joburg Tourism</w:t>
      </w:r>
      <w:r w:rsidRPr="00FD46BF">
        <w:rPr>
          <w:rFonts w:ascii="Arial" w:hAnsi="Arial" w:cs="Arial"/>
        </w:rPr>
        <w:t xml:space="preserve"> is implementing this vocational training programme to provide participants with on-the-job learning, mentorship and practical experience. The goal is to empower individuals to either secure employment with host employers or launch their own tourism-related ventures.</w:t>
      </w:r>
    </w:p>
    <w:p w14:paraId="394F3AD4" w14:textId="2F400CE9" w:rsidR="00FD46BF" w:rsidRPr="00FD46BF" w:rsidRDefault="00FD46BF" w:rsidP="00FD46BF">
      <w:pPr>
        <w:jc w:val="both"/>
        <w:rPr>
          <w:rFonts w:ascii="Arial" w:hAnsi="Arial" w:cs="Arial"/>
        </w:rPr>
      </w:pPr>
      <w:r w:rsidRPr="00FD46BF">
        <w:rPr>
          <w:rFonts w:ascii="Arial" w:hAnsi="Arial" w:cs="Arial"/>
        </w:rPr>
        <w:t xml:space="preserve">Recruitment </w:t>
      </w:r>
      <w:r w:rsidR="000E6057">
        <w:rPr>
          <w:rFonts w:ascii="Arial" w:hAnsi="Arial" w:cs="Arial"/>
        </w:rPr>
        <w:t>was</w:t>
      </w:r>
      <w:r w:rsidRPr="00FD46BF">
        <w:rPr>
          <w:rFonts w:ascii="Arial" w:hAnsi="Arial" w:cs="Arial"/>
        </w:rPr>
        <w:t xml:space="preserve"> conducted in line with the EPWP Recruitment Guidelines of 2018, with preference given to youth, women</w:t>
      </w:r>
      <w:r w:rsidR="000E6057">
        <w:rPr>
          <w:rFonts w:ascii="Arial" w:hAnsi="Arial" w:cs="Arial"/>
        </w:rPr>
        <w:t xml:space="preserve"> and people</w:t>
      </w:r>
      <w:r w:rsidRPr="00FD46BF">
        <w:rPr>
          <w:rFonts w:ascii="Arial" w:hAnsi="Arial" w:cs="Arial"/>
        </w:rPr>
        <w:t xml:space="preserve"> with disabilities. Participants will be placed with host employers across Johannesburg, including tourism precincts, hospitality venues, cultural institutions and community development units. All placements are designed to be close to participants’ residential areas to reduce travel costs and ensure accessibility.</w:t>
      </w:r>
    </w:p>
    <w:p w14:paraId="2F90985B" w14:textId="108FE691" w:rsidR="00FD46BF" w:rsidRPr="00FD46BF" w:rsidRDefault="001D56B3" w:rsidP="00FD46BF">
      <w:pPr>
        <w:jc w:val="both"/>
        <w:rPr>
          <w:rFonts w:ascii="Arial" w:hAnsi="Arial" w:cs="Arial"/>
        </w:rPr>
      </w:pPr>
      <w:r>
        <w:rPr>
          <w:rFonts w:ascii="Arial" w:hAnsi="Arial" w:cs="Arial"/>
        </w:rPr>
        <w:lastRenderedPageBreak/>
        <w:t>Chairperson of Jo</w:t>
      </w:r>
      <w:r w:rsidR="008B0317">
        <w:rPr>
          <w:rFonts w:ascii="Arial" w:hAnsi="Arial" w:cs="Arial"/>
        </w:rPr>
        <w:t>hannes</w:t>
      </w:r>
      <w:r>
        <w:rPr>
          <w:rFonts w:ascii="Arial" w:hAnsi="Arial" w:cs="Arial"/>
        </w:rPr>
        <w:t xml:space="preserve">burg Tourism Company, </w:t>
      </w:r>
      <w:r w:rsidRPr="001D56B3">
        <w:rPr>
          <w:rFonts w:ascii="Arial" w:hAnsi="Arial" w:cs="Arial"/>
        </w:rPr>
        <w:t>Nandipha Zonela</w:t>
      </w:r>
      <w:r>
        <w:rPr>
          <w:rFonts w:ascii="Arial" w:hAnsi="Arial" w:cs="Arial"/>
        </w:rPr>
        <w:t>,</w:t>
      </w:r>
      <w:r w:rsidR="00FD46BF" w:rsidRPr="00FD46BF">
        <w:rPr>
          <w:rFonts w:ascii="Arial" w:hAnsi="Arial" w:cs="Arial"/>
        </w:rPr>
        <w:t xml:space="preserve"> emphasi</w:t>
      </w:r>
      <w:r w:rsidR="000E6057">
        <w:rPr>
          <w:rFonts w:ascii="Arial" w:hAnsi="Arial" w:cs="Arial"/>
        </w:rPr>
        <w:t>ses</w:t>
      </w:r>
      <w:r w:rsidR="00FD46BF" w:rsidRPr="00FD46BF">
        <w:rPr>
          <w:rFonts w:ascii="Arial" w:hAnsi="Arial" w:cs="Arial"/>
        </w:rPr>
        <w:t xml:space="preserve"> the importance of the programme’s impact: “This initiative is more than just a training programme</w:t>
      </w:r>
      <w:r w:rsidR="000E6057">
        <w:rPr>
          <w:rFonts w:ascii="Arial" w:hAnsi="Arial" w:cs="Arial"/>
        </w:rPr>
        <w:t xml:space="preserve"> - </w:t>
      </w:r>
      <w:r w:rsidR="00FD46BF" w:rsidRPr="00FD46BF">
        <w:rPr>
          <w:rFonts w:ascii="Arial" w:hAnsi="Arial" w:cs="Arial"/>
        </w:rPr>
        <w:t xml:space="preserve">it’s a gateway to opportunity. We’re investing in people, in skills and in the future of Johannesburg’s tourism economy.” </w:t>
      </w:r>
      <w:r w:rsidR="001137DD">
        <w:rPr>
          <w:rFonts w:ascii="Arial" w:hAnsi="Arial" w:cs="Arial"/>
        </w:rPr>
        <w:t>Sh</w:t>
      </w:r>
      <w:r w:rsidR="00FD46BF" w:rsidRPr="00FD46BF">
        <w:rPr>
          <w:rFonts w:ascii="Arial" w:hAnsi="Arial" w:cs="Arial"/>
        </w:rPr>
        <w:t xml:space="preserve">e </w:t>
      </w:r>
      <w:r w:rsidR="000E6057">
        <w:rPr>
          <w:rFonts w:ascii="Arial" w:hAnsi="Arial" w:cs="Arial"/>
        </w:rPr>
        <w:t>adds</w:t>
      </w:r>
      <w:r w:rsidR="00FD46BF" w:rsidRPr="00FD46BF">
        <w:rPr>
          <w:rFonts w:ascii="Arial" w:hAnsi="Arial" w:cs="Arial"/>
        </w:rPr>
        <w:t>, “We’ve seen firsthand how these ambassadors uplift the visitor experience and contribute meaningfully to the city’s reputation as a world-class destination.”</w:t>
      </w:r>
    </w:p>
    <w:p w14:paraId="59319D85" w14:textId="24D41DF6" w:rsidR="00FD46BF" w:rsidRPr="00FD46BF" w:rsidRDefault="00FD46BF" w:rsidP="00FD46BF">
      <w:pPr>
        <w:jc w:val="both"/>
        <w:rPr>
          <w:rFonts w:ascii="Arial" w:hAnsi="Arial" w:cs="Arial"/>
        </w:rPr>
      </w:pPr>
      <w:r w:rsidRPr="00FD46BF">
        <w:rPr>
          <w:rFonts w:ascii="Arial" w:hAnsi="Arial" w:cs="Arial"/>
        </w:rPr>
        <w:t xml:space="preserve">The programme </w:t>
      </w:r>
      <w:r w:rsidR="000656A3">
        <w:rPr>
          <w:rFonts w:ascii="Arial" w:hAnsi="Arial" w:cs="Arial"/>
        </w:rPr>
        <w:t xml:space="preserve">is being </w:t>
      </w:r>
      <w:r w:rsidRPr="00FD46BF">
        <w:rPr>
          <w:rFonts w:ascii="Arial" w:hAnsi="Arial" w:cs="Arial"/>
        </w:rPr>
        <w:t xml:space="preserve">implemented in accordance with EPWP legislative frameworks, with clear guidelines around remuneration, duration and expectations. Participants </w:t>
      </w:r>
      <w:r w:rsidR="000E6057">
        <w:rPr>
          <w:rFonts w:ascii="Arial" w:hAnsi="Arial" w:cs="Arial"/>
        </w:rPr>
        <w:t xml:space="preserve">are </w:t>
      </w:r>
      <w:r w:rsidRPr="00FD46BF">
        <w:rPr>
          <w:rFonts w:ascii="Arial" w:hAnsi="Arial" w:cs="Arial"/>
        </w:rPr>
        <w:t>inducted to ensure they understand their roles and responsibilities</w:t>
      </w:r>
      <w:r w:rsidR="0043423E">
        <w:rPr>
          <w:rFonts w:ascii="Arial" w:hAnsi="Arial" w:cs="Arial"/>
        </w:rPr>
        <w:t xml:space="preserve"> -</w:t>
      </w:r>
      <w:r w:rsidRPr="00FD46BF">
        <w:rPr>
          <w:rFonts w:ascii="Arial" w:hAnsi="Arial" w:cs="Arial"/>
        </w:rPr>
        <w:t xml:space="preserve"> and measures are in place to manage expectations around permanent employment.</w:t>
      </w:r>
      <w:r w:rsidR="000E6057">
        <w:rPr>
          <w:rFonts w:ascii="Arial" w:hAnsi="Arial" w:cs="Arial"/>
        </w:rPr>
        <w:t>”</w:t>
      </w:r>
    </w:p>
    <w:p w14:paraId="19CF0856" w14:textId="3363B10B" w:rsidR="003B11A8" w:rsidRDefault="003B11A8" w:rsidP="00C65A97">
      <w:pPr>
        <w:jc w:val="both"/>
        <w:rPr>
          <w:rFonts w:ascii="Arial" w:hAnsi="Arial" w:cs="Arial"/>
          <w:b/>
          <w:bCs/>
        </w:rPr>
      </w:pPr>
      <w:r>
        <w:rPr>
          <w:rFonts w:ascii="Arial" w:hAnsi="Arial" w:cs="Arial"/>
          <w:b/>
          <w:bCs/>
        </w:rPr>
        <w:t>ENDS</w:t>
      </w:r>
    </w:p>
    <w:p w14:paraId="54F94155" w14:textId="77777777" w:rsidR="003B11A8" w:rsidRDefault="003B11A8" w:rsidP="003B11A8">
      <w:pPr>
        <w:autoSpaceDE w:val="0"/>
        <w:autoSpaceDN w:val="0"/>
        <w:adjustRightInd w:val="0"/>
        <w:spacing w:line="360" w:lineRule="auto"/>
        <w:jc w:val="both"/>
      </w:pPr>
      <w:r>
        <w:rPr>
          <w:rFonts w:ascii="Arial" w:eastAsia="Calibri" w:hAnsi="Arial" w:cs="Arial"/>
          <w:i/>
          <w:iCs/>
          <w:sz w:val="22"/>
          <w:szCs w:val="22"/>
        </w:rPr>
        <w:t xml:space="preserve">For more information about Joburg Tourism and upcoming events, visit our </w:t>
      </w:r>
      <w:bookmarkStart w:id="0" w:name="_Hlk191985731"/>
      <w:r>
        <w:rPr>
          <w:rFonts w:ascii="Arial" w:eastAsia="Calibri" w:hAnsi="Arial" w:cs="Arial"/>
          <w:i/>
          <w:iCs/>
          <w:sz w:val="22"/>
          <w:szCs w:val="22"/>
        </w:rPr>
        <w:t xml:space="preserve">website </w:t>
      </w:r>
      <w:bookmarkStart w:id="1" w:name="_Hlk191985748"/>
      <w:r>
        <w:fldChar w:fldCharType="begin"/>
      </w:r>
      <w:r>
        <w:instrText>HYPERLINK "http://www.joburgtourism.com"</w:instrText>
      </w:r>
      <w:r>
        <w:fldChar w:fldCharType="separate"/>
      </w:r>
      <w:r>
        <w:rPr>
          <w:rStyle w:val="Hyperlink"/>
          <w:rFonts w:ascii="Arial" w:eastAsia="Calibri" w:hAnsi="Arial" w:cs="Arial"/>
          <w:i/>
          <w:iCs/>
          <w:color w:val="0000FF"/>
          <w:sz w:val="22"/>
          <w:szCs w:val="22"/>
        </w:rPr>
        <w:t>visit.joburg</w:t>
      </w:r>
      <w:r>
        <w:fldChar w:fldCharType="end"/>
      </w:r>
      <w:bookmarkEnd w:id="0"/>
      <w:bookmarkEnd w:id="1"/>
    </w:p>
    <w:p w14:paraId="4436779E" w14:textId="77777777" w:rsidR="000D0394" w:rsidRPr="000D0394" w:rsidRDefault="000D0394" w:rsidP="000D0394">
      <w:pPr>
        <w:spacing w:after="0" w:line="240" w:lineRule="auto"/>
        <w:jc w:val="both"/>
        <w:rPr>
          <w:rFonts w:ascii="Arial" w:eastAsia="Aptos" w:hAnsi="Arial" w:cs="Arial"/>
          <w:b/>
          <w:bCs/>
          <w:kern w:val="0"/>
          <w:lang w:eastAsia="en-ZA"/>
        </w:rPr>
      </w:pPr>
      <w:r w:rsidRPr="000D0394">
        <w:rPr>
          <w:rFonts w:ascii="Arial" w:eastAsia="Aptos" w:hAnsi="Arial" w:cs="Arial"/>
          <w:b/>
          <w:bCs/>
          <w:kern w:val="0"/>
          <w:lang w:eastAsia="en-ZA"/>
        </w:rPr>
        <w:t xml:space="preserve">Follow us on our social media pages: </w:t>
      </w:r>
    </w:p>
    <w:p w14:paraId="6838FCBC" w14:textId="26715D59" w:rsidR="000D0394" w:rsidRDefault="003D493E" w:rsidP="00E652F8">
      <w:pPr>
        <w:pStyle w:val="NormalWeb"/>
        <w:rPr>
          <w:rFonts w:ascii="Arial" w:eastAsia="Calibri" w:hAnsi="Arial" w:cs="Arial"/>
          <w:i/>
          <w:iCs/>
          <w:sz w:val="22"/>
          <w:szCs w:val="22"/>
        </w:rPr>
      </w:pPr>
      <w:r>
        <w:rPr>
          <w:noProof/>
        </w:rPr>
        <w:drawing>
          <wp:inline distT="0" distB="0" distL="0" distR="0" wp14:anchorId="7B0CA3A9" wp14:editId="1ED690B6">
            <wp:extent cx="457200" cy="457200"/>
            <wp:effectExtent l="0" t="0" r="0" b="0"/>
            <wp:docPr id="1549951331" name="Picture 6">
              <a:hlinkClick xmlns:a="http://schemas.openxmlformats.org/drawingml/2006/main" r:id="rId1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5087834"/>
                    <pic:cNvPicPr>
                      <a:picLocks noChangeAspect="1" noChangeArrowheads="1"/>
                    </pic:cNvPicPr>
                  </pic:nvPicPr>
                  <pic:blipFill>
                    <a:blip r:embed="rId12" r:link="rId13">
                      <a:extLst>
                        <a:ext uri="{28A0092B-C50C-407E-A947-70E740481C1C}">
                          <a14:useLocalDpi xmlns:a14="http://schemas.microsoft.com/office/drawing/2010/main" val="0"/>
                        </a:ext>
                      </a:extLst>
                    </a:blip>
                    <a:srcRect/>
                    <a:stretch>
                      <a:fillRect/>
                    </a:stretch>
                  </pic:blipFill>
                  <pic:spPr bwMode="auto">
                    <a:xfrm>
                      <a:off x="0" y="0"/>
                      <a:ext cx="457200" cy="457200"/>
                    </a:xfrm>
                    <a:prstGeom prst="rect">
                      <a:avLst/>
                    </a:prstGeom>
                    <a:noFill/>
                    <a:ln>
                      <a:noFill/>
                    </a:ln>
                  </pic:spPr>
                </pic:pic>
              </a:graphicData>
            </a:graphic>
          </wp:inline>
        </w:drawing>
      </w:r>
      <w:r>
        <w:rPr>
          <w:noProof/>
        </w:rPr>
        <w:drawing>
          <wp:inline distT="0" distB="0" distL="0" distR="0" wp14:anchorId="2EEF843B" wp14:editId="3887E912">
            <wp:extent cx="457200" cy="457200"/>
            <wp:effectExtent l="0" t="0" r="0" b="0"/>
            <wp:docPr id="1370918086" name="Picture 5">
              <a:hlinkClick xmlns:a="http://schemas.openxmlformats.org/drawingml/2006/main" r:id="rId14"/>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 r:link="rId16">
                      <a:extLst>
                        <a:ext uri="{28A0092B-C50C-407E-A947-70E740481C1C}">
                          <a14:useLocalDpi xmlns:a14="http://schemas.microsoft.com/office/drawing/2010/main" val="0"/>
                        </a:ext>
                      </a:extLst>
                    </a:blip>
                    <a:srcRect/>
                    <a:stretch>
                      <a:fillRect/>
                    </a:stretch>
                  </pic:blipFill>
                  <pic:spPr bwMode="auto">
                    <a:xfrm>
                      <a:off x="0" y="0"/>
                      <a:ext cx="457200" cy="457200"/>
                    </a:xfrm>
                    <a:prstGeom prst="rect">
                      <a:avLst/>
                    </a:prstGeom>
                    <a:noFill/>
                    <a:ln>
                      <a:noFill/>
                    </a:ln>
                  </pic:spPr>
                </pic:pic>
              </a:graphicData>
            </a:graphic>
          </wp:inline>
        </w:drawing>
      </w:r>
      <w:r>
        <w:t> </w:t>
      </w:r>
      <w:r>
        <w:rPr>
          <w:noProof/>
        </w:rPr>
        <w:drawing>
          <wp:inline distT="0" distB="0" distL="0" distR="0" wp14:anchorId="35B08C66" wp14:editId="549010C6">
            <wp:extent cx="476250" cy="476250"/>
            <wp:effectExtent l="0" t="0" r="0" b="0"/>
            <wp:docPr id="1681264534" name="Picture 4">
              <a:hlinkClick xmlns:a="http://schemas.openxmlformats.org/drawingml/2006/main" r:id="rId17"/>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59063436"/>
                    <pic:cNvPicPr>
                      <a:picLocks noChangeAspect="1" noChangeArrowheads="1"/>
                    </pic:cNvPicPr>
                  </pic:nvPicPr>
                  <pic:blipFill>
                    <a:blip r:embed="rId18" r:link="rId19">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inline>
        </w:drawing>
      </w:r>
      <w:r>
        <w:t> </w:t>
      </w:r>
      <w:r>
        <w:rPr>
          <w:noProof/>
        </w:rPr>
        <w:drawing>
          <wp:inline distT="0" distB="0" distL="0" distR="0" wp14:anchorId="5106EB09" wp14:editId="0C2D9603">
            <wp:extent cx="476250" cy="476250"/>
            <wp:effectExtent l="0" t="0" r="0" b="0"/>
            <wp:docPr id="2059187713" name="Picture 3">
              <a:hlinkClick xmlns:a="http://schemas.openxmlformats.org/drawingml/2006/main" r:id="rId20"/>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3864499"/>
                    <pic:cNvPicPr>
                      <a:picLocks noChangeAspect="1" noChangeArrowheads="1"/>
                    </pic:cNvPicPr>
                  </pic:nvPicPr>
                  <pic:blipFill>
                    <a:blip r:embed="rId21" r:link="rId22">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inline>
        </w:drawing>
      </w:r>
      <w:r>
        <w:t> </w:t>
      </w:r>
      <w:r>
        <w:rPr>
          <w:noProof/>
        </w:rPr>
        <w:drawing>
          <wp:inline distT="0" distB="0" distL="0" distR="0" wp14:anchorId="1173AB23" wp14:editId="3D1B2D6D">
            <wp:extent cx="457200" cy="457200"/>
            <wp:effectExtent l="0" t="0" r="0" b="0"/>
            <wp:docPr id="613923915" name="Picture 2">
              <a:hlinkClick xmlns:a="http://schemas.openxmlformats.org/drawingml/2006/main" r:id="rId23"/>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16455107"/>
                    <pic:cNvPicPr>
                      <a:picLocks noChangeAspect="1" noChangeArrowheads="1"/>
                    </pic:cNvPicPr>
                  </pic:nvPicPr>
                  <pic:blipFill>
                    <a:blip r:embed="rId24" r:link="rId25">
                      <a:extLst>
                        <a:ext uri="{28A0092B-C50C-407E-A947-70E740481C1C}">
                          <a14:useLocalDpi xmlns:a14="http://schemas.microsoft.com/office/drawing/2010/main" val="0"/>
                        </a:ext>
                      </a:extLst>
                    </a:blip>
                    <a:srcRect/>
                    <a:stretch>
                      <a:fillRect/>
                    </a:stretch>
                  </pic:blipFill>
                  <pic:spPr bwMode="auto">
                    <a:xfrm>
                      <a:off x="0" y="0"/>
                      <a:ext cx="457200" cy="457200"/>
                    </a:xfrm>
                    <a:prstGeom prst="rect">
                      <a:avLst/>
                    </a:prstGeom>
                    <a:noFill/>
                    <a:ln>
                      <a:noFill/>
                    </a:ln>
                  </pic:spPr>
                </pic:pic>
              </a:graphicData>
            </a:graphic>
          </wp:inline>
        </w:drawing>
      </w:r>
      <w:r>
        <w:t> </w:t>
      </w:r>
      <w:r>
        <w:rPr>
          <w:noProof/>
        </w:rPr>
        <w:drawing>
          <wp:inline distT="0" distB="0" distL="0" distR="0" wp14:anchorId="1D7922A7" wp14:editId="79E271CD">
            <wp:extent cx="457200" cy="457200"/>
            <wp:effectExtent l="0" t="0" r="0" b="0"/>
            <wp:docPr id="1631262509" name="Picture 1">
              <a:hlinkClick xmlns:a="http://schemas.openxmlformats.org/drawingml/2006/main" r:id="rId26"/>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0762528"/>
                    <pic:cNvPicPr>
                      <a:picLocks noChangeAspect="1" noChangeArrowheads="1"/>
                    </pic:cNvPicPr>
                  </pic:nvPicPr>
                  <pic:blipFill>
                    <a:blip r:embed="rId27" r:link="rId28">
                      <a:extLst>
                        <a:ext uri="{28A0092B-C50C-407E-A947-70E740481C1C}">
                          <a14:useLocalDpi xmlns:a14="http://schemas.microsoft.com/office/drawing/2010/main" val="0"/>
                        </a:ext>
                      </a:extLst>
                    </a:blip>
                    <a:srcRect/>
                    <a:stretch>
                      <a:fillRect/>
                    </a:stretch>
                  </pic:blipFill>
                  <pic:spPr bwMode="auto">
                    <a:xfrm>
                      <a:off x="0" y="0"/>
                      <a:ext cx="457200" cy="457200"/>
                    </a:xfrm>
                    <a:prstGeom prst="rect">
                      <a:avLst/>
                    </a:prstGeom>
                    <a:noFill/>
                    <a:ln>
                      <a:noFill/>
                    </a:ln>
                  </pic:spPr>
                </pic:pic>
              </a:graphicData>
            </a:graphic>
          </wp:inline>
        </w:drawing>
      </w:r>
    </w:p>
    <w:p w14:paraId="794C4194" w14:textId="77777777" w:rsidR="003B11A8" w:rsidRDefault="003B11A8" w:rsidP="003B11A8">
      <w:pPr>
        <w:autoSpaceDE w:val="0"/>
        <w:autoSpaceDN w:val="0"/>
        <w:adjustRightInd w:val="0"/>
        <w:spacing w:line="360" w:lineRule="auto"/>
        <w:jc w:val="both"/>
        <w:rPr>
          <w:rFonts w:ascii="Arial" w:eastAsia="Times New Roman" w:hAnsi="Arial" w:cs="Arial"/>
          <w:b/>
          <w:bCs/>
          <w:sz w:val="22"/>
          <w:szCs w:val="22"/>
        </w:rPr>
      </w:pPr>
      <w:r>
        <w:rPr>
          <w:rFonts w:ascii="Arial" w:hAnsi="Arial" w:cs="Arial"/>
          <w:b/>
          <w:bCs/>
          <w:sz w:val="22"/>
          <w:szCs w:val="22"/>
        </w:rPr>
        <w:t>_________________________________________________________________________</w:t>
      </w:r>
    </w:p>
    <w:p w14:paraId="729F4A9F" w14:textId="74654052" w:rsidR="0048590F" w:rsidRDefault="003B11A8" w:rsidP="002F1E16">
      <w:pPr>
        <w:ind w:right="374"/>
        <w:jc w:val="both"/>
        <w:rPr>
          <w:rFonts w:ascii="Arial" w:hAnsi="Arial" w:cs="Arial"/>
          <w:i/>
          <w:sz w:val="18"/>
          <w:szCs w:val="18"/>
          <w:lang w:val="en-GB"/>
        </w:rPr>
      </w:pPr>
      <w:r>
        <w:rPr>
          <w:rFonts w:ascii="Arial" w:hAnsi="Arial" w:cs="Arial"/>
          <w:i/>
          <w:sz w:val="18"/>
          <w:szCs w:val="18"/>
          <w:lang w:val="en-GB"/>
        </w:rPr>
        <w:t xml:space="preserve">Johannesburg is the largest city in South Africa and serves as the economic and cultural hub of the country. With its rich history, diverse population and thriving arts scene, Johannesburg offers a unique and unforgettable experience for visitors of all ages. Johannesburg Tourism Company is a destination management organisation (DMO) of the City of Johannesburg, dedicated to promoting the destination’s tourism growth. Its primary function is to promote Joburg as a business, lifestyle, sport and leisure destination, both locally and internationally. Its operations include running a Convention Bureau, a Visitor Services Bureau, as well as co-ordinating city-wide tourism marketing programmes, tourism information gathering and analysis.  </w:t>
      </w:r>
    </w:p>
    <w:p w14:paraId="48D46706" w14:textId="77777777" w:rsidR="00BE2826" w:rsidRDefault="00BE2826" w:rsidP="002F1E16">
      <w:pPr>
        <w:ind w:right="374"/>
        <w:jc w:val="both"/>
        <w:rPr>
          <w:rFonts w:ascii="Arial" w:hAnsi="Arial" w:cs="Arial"/>
          <w:i/>
          <w:sz w:val="18"/>
          <w:szCs w:val="18"/>
          <w:lang w:val="en-GB"/>
        </w:rPr>
      </w:pPr>
    </w:p>
    <w:p w14:paraId="4EEF4C6C" w14:textId="77777777" w:rsidR="00BE2826" w:rsidRDefault="00BE2826" w:rsidP="002F1E16">
      <w:pPr>
        <w:ind w:right="374"/>
        <w:jc w:val="both"/>
        <w:rPr>
          <w:rFonts w:ascii="Arial" w:hAnsi="Arial" w:cs="Arial"/>
          <w:i/>
          <w:sz w:val="18"/>
          <w:szCs w:val="18"/>
          <w:lang w:val="en-GB"/>
        </w:rPr>
      </w:pPr>
    </w:p>
    <w:sectPr w:rsidR="00BE2826" w:rsidSect="00DA2642">
      <w:headerReference w:type="even" r:id="rId29"/>
      <w:headerReference w:type="default" r:id="rId30"/>
      <w:footerReference w:type="default" r:id="rId31"/>
      <w:headerReference w:type="first" r:id="rId32"/>
      <w:footerReference w:type="first" r:id="rId33"/>
      <w:pgSz w:w="11906" w:h="16838" w:code="9"/>
      <w:pgMar w:top="1440" w:right="1440" w:bottom="0" w:left="1440" w:header="0" w:footer="186"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CFE6354" w14:textId="77777777" w:rsidR="009E6043" w:rsidRDefault="009E6043" w:rsidP="007A3810">
      <w:pPr>
        <w:spacing w:after="0" w:line="240" w:lineRule="auto"/>
      </w:pPr>
      <w:r>
        <w:separator/>
      </w:r>
    </w:p>
  </w:endnote>
  <w:endnote w:type="continuationSeparator" w:id="0">
    <w:p w14:paraId="1153A91B" w14:textId="77777777" w:rsidR="009E6043" w:rsidRDefault="009E6043" w:rsidP="007A3810">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Aptos Display">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 w:name="Poppins">
    <w:charset w:val="00"/>
    <w:family w:val="auto"/>
    <w:pitch w:val="variable"/>
    <w:sig w:usb0="00008007" w:usb1="00000000" w:usb2="00000000" w:usb3="00000000" w:csb0="00000093" w:csb1="00000000"/>
  </w:font>
  <w:font w:name="Poppins SemiBold">
    <w:charset w:val="00"/>
    <w:family w:val="auto"/>
    <w:pitch w:val="variable"/>
    <w:sig w:usb0="00008007" w:usb1="00000000" w:usb2="00000000" w:usb3="00000000" w:csb0="000000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56013282"/>
      <w:docPartObj>
        <w:docPartGallery w:val="Page Numbers (Bottom of Page)"/>
        <w:docPartUnique/>
      </w:docPartObj>
    </w:sdtPr>
    <w:sdtEndPr>
      <w:rPr>
        <w:rFonts w:ascii="Poppins SemiBold" w:hAnsi="Poppins SemiBold" w:cs="Poppins SemiBold"/>
        <w:noProof/>
        <w:sz w:val="28"/>
        <w:szCs w:val="28"/>
      </w:rPr>
    </w:sdtEndPr>
    <w:sdtContent>
      <w:p w14:paraId="74591D17" w14:textId="28852D68" w:rsidR="00DA2642" w:rsidRDefault="00DA2642">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1AC85855" w14:textId="6ECEF98E" w:rsidR="007A3810" w:rsidRDefault="007A3810" w:rsidP="007A3810">
    <w:pPr>
      <w:pStyle w:val="Footer"/>
      <w:ind w:left="-1418"/>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A49529" w14:textId="670F107E" w:rsidR="00DA2642" w:rsidRPr="006B107C" w:rsidRDefault="006B107C" w:rsidP="006B107C">
    <w:pPr>
      <w:pStyle w:val="Footer"/>
      <w:tabs>
        <w:tab w:val="clear" w:pos="4513"/>
        <w:tab w:val="clear" w:pos="9026"/>
        <w:tab w:val="left" w:pos="7590"/>
      </w:tabs>
      <w:ind w:hanging="1418"/>
      <w:rPr>
        <w:lang w:val="en-US"/>
      </w:rPr>
    </w:pPr>
    <w:r>
      <w:rPr>
        <w:noProof/>
      </w:rPr>
      <w:drawing>
        <wp:inline distT="0" distB="0" distL="0" distR="0" wp14:anchorId="47F898A6" wp14:editId="6AC00A41">
          <wp:extent cx="7534275" cy="1578185"/>
          <wp:effectExtent l="0" t="0" r="0" b="0"/>
          <wp:docPr id="1927384480"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7384480" name="Picture 1" descr="A screenshot of a computer&#10;&#10;AI-generated content may be incorrect."/>
                  <pic:cNvPicPr/>
                </pic:nvPicPr>
                <pic:blipFill>
                  <a:blip r:embed="rId1">
                    <a:extLst>
                      <a:ext uri="{28A0092B-C50C-407E-A947-70E740481C1C}">
                        <a14:useLocalDpi xmlns:a14="http://schemas.microsoft.com/office/drawing/2010/main" val="0"/>
                      </a:ext>
                    </a:extLst>
                  </a:blip>
                  <a:stretch>
                    <a:fillRect/>
                  </a:stretch>
                </pic:blipFill>
                <pic:spPr>
                  <a:xfrm>
                    <a:off x="0" y="0"/>
                    <a:ext cx="7576039" cy="1586933"/>
                  </a:xfrm>
                  <a:prstGeom prst="rect">
                    <a:avLst/>
                  </a:prstGeom>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DCD2DCA" w14:textId="77777777" w:rsidR="009E6043" w:rsidRDefault="009E6043" w:rsidP="007A3810">
      <w:pPr>
        <w:spacing w:after="0" w:line="240" w:lineRule="auto"/>
      </w:pPr>
      <w:r>
        <w:separator/>
      </w:r>
    </w:p>
  </w:footnote>
  <w:footnote w:type="continuationSeparator" w:id="0">
    <w:p w14:paraId="7323DA74" w14:textId="77777777" w:rsidR="009E6043" w:rsidRDefault="009E6043" w:rsidP="007A3810">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A1D96E" w14:textId="3D7D3E70" w:rsidR="007A3810" w:rsidRDefault="00D11474">
    <w:pPr>
      <w:pStyle w:val="Header"/>
    </w:pPr>
    <w:r>
      <w:rPr>
        <w:noProof/>
      </w:rPr>
      <w:pict w14:anchorId="08D1128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50049563" o:spid="_x0000_s1026" type="#_x0000_t75" style="position:absolute;margin-left:0;margin-top:0;width:595.7pt;height:841.9pt;z-index:-251657216;mso-position-horizontal:center;mso-position-horizontal-relative:margin;mso-position-vertical:center;mso-position-vertical-relative:margin" o:allowincell="f">
          <v:imagedata r:id="rId1" o:title="JT Letterhead Watermark"/>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DE3301" w14:textId="57BF7ABC" w:rsidR="007A3810" w:rsidRDefault="00D11474" w:rsidP="007A3810">
    <w:pPr>
      <w:pStyle w:val="Header"/>
      <w:ind w:left="-1418"/>
    </w:pPr>
    <w:r>
      <w:rPr>
        <w:rFonts w:ascii="Poppins" w:hAnsi="Poppins" w:cs="Poppins"/>
        <w:noProof/>
      </w:rPr>
      <w:pict w14:anchorId="67D46E0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50049564" o:spid="_x0000_s1027" type="#_x0000_t75" style="position:absolute;left:0;text-align:left;margin-left:0;margin-top:0;width:595.7pt;height:841.9pt;z-index:-251656192;mso-position-horizontal:center;mso-position-horizontal-relative:margin;mso-position-vertical:center;mso-position-vertical-relative:margin" o:allowincell="f">
          <v:imagedata r:id="rId1" o:title="JT Letterhead Watermark"/>
          <w10:wrap anchorx="margin" anchory="margin"/>
        </v:shape>
      </w:pict>
    </w:r>
    <w:r w:rsidR="007A3810">
      <w:rPr>
        <w:noProof/>
      </w:rPr>
      <w:drawing>
        <wp:inline distT="0" distB="0" distL="0" distR="0" wp14:anchorId="6834E381" wp14:editId="2A78FE2B">
          <wp:extent cx="7618532" cy="1304925"/>
          <wp:effectExtent l="0" t="0" r="0" b="0"/>
          <wp:docPr id="1660655087" name="Picture 1" descr="A black background with a black squar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990565" name="Picture 1" descr="A black background with a black square&#10;&#10;AI-generated content may be incorrect."/>
                  <pic:cNvPicPr/>
                </pic:nvPicPr>
                <pic:blipFill>
                  <a:blip r:embed="rId2">
                    <a:extLst>
                      <a:ext uri="{28A0092B-C50C-407E-A947-70E740481C1C}">
                        <a14:useLocalDpi xmlns:a14="http://schemas.microsoft.com/office/drawing/2010/main" val="0"/>
                      </a:ext>
                    </a:extLst>
                  </a:blip>
                  <a:stretch>
                    <a:fillRect/>
                  </a:stretch>
                </pic:blipFill>
                <pic:spPr>
                  <a:xfrm>
                    <a:off x="0" y="0"/>
                    <a:ext cx="7673145" cy="1314279"/>
                  </a:xfrm>
                  <a:prstGeom prst="rect">
                    <a:avLst/>
                  </a:prstGeom>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30CEB2" w14:textId="38296472" w:rsidR="007A3810" w:rsidRDefault="00D11474" w:rsidP="00DA2642">
    <w:pPr>
      <w:pStyle w:val="Header"/>
      <w:ind w:hanging="1418"/>
    </w:pPr>
    <w:r>
      <w:rPr>
        <w:rFonts w:ascii="Poppins" w:hAnsi="Poppins" w:cs="Poppins"/>
        <w:noProof/>
      </w:rPr>
      <w:pict w14:anchorId="18923EB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50049562" o:spid="_x0000_s1025" type="#_x0000_t75" style="position:absolute;margin-left:-77.25pt;margin-top:-103.6pt;width:595.7pt;height:841.9pt;z-index:-251658240;mso-position-horizontal-relative:margin;mso-position-vertical-relative:margin" o:allowincell="f">
          <v:imagedata r:id="rId1" o:title="JT Letterhead Watermark"/>
          <w10:wrap anchorx="margin" anchory="margin"/>
        </v:shape>
      </w:pict>
    </w:r>
    <w:r w:rsidR="00DA2642">
      <w:rPr>
        <w:noProof/>
      </w:rPr>
      <w:drawing>
        <wp:inline distT="0" distB="0" distL="0" distR="0" wp14:anchorId="0D5F5D20" wp14:editId="4A26689D">
          <wp:extent cx="7620635" cy="1304925"/>
          <wp:effectExtent l="0" t="0" r="0" b="0"/>
          <wp:docPr id="135108342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7620635" cy="1304925"/>
                  </a:xfrm>
                  <a:prstGeom prst="rect">
                    <a:avLst/>
                  </a:prstGeom>
                  <a:noFill/>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5D8E4C10"/>
    <w:multiLevelType w:val="hybridMultilevel"/>
    <w:tmpl w:val="9E26AD2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num w:numId="1" w16cid:durableId="269050284">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A3810"/>
    <w:rsid w:val="00024214"/>
    <w:rsid w:val="00026A84"/>
    <w:rsid w:val="0002774A"/>
    <w:rsid w:val="000565DA"/>
    <w:rsid w:val="00063F75"/>
    <w:rsid w:val="000656A3"/>
    <w:rsid w:val="00067E1B"/>
    <w:rsid w:val="00076B82"/>
    <w:rsid w:val="00093AE2"/>
    <w:rsid w:val="000960C1"/>
    <w:rsid w:val="0009798D"/>
    <w:rsid w:val="000C088A"/>
    <w:rsid w:val="000C37CD"/>
    <w:rsid w:val="000D0394"/>
    <w:rsid w:val="000D3D72"/>
    <w:rsid w:val="000D3D83"/>
    <w:rsid w:val="000E5953"/>
    <w:rsid w:val="000E6057"/>
    <w:rsid w:val="000F6667"/>
    <w:rsid w:val="001027F7"/>
    <w:rsid w:val="00104360"/>
    <w:rsid w:val="00105146"/>
    <w:rsid w:val="001137DD"/>
    <w:rsid w:val="00114A71"/>
    <w:rsid w:val="00116109"/>
    <w:rsid w:val="00135104"/>
    <w:rsid w:val="0015183A"/>
    <w:rsid w:val="00194C1C"/>
    <w:rsid w:val="001B3E12"/>
    <w:rsid w:val="001C3198"/>
    <w:rsid w:val="001C4513"/>
    <w:rsid w:val="001D1DCF"/>
    <w:rsid w:val="001D56B3"/>
    <w:rsid w:val="001D6F26"/>
    <w:rsid w:val="001E59FF"/>
    <w:rsid w:val="001E6F0F"/>
    <w:rsid w:val="001F738E"/>
    <w:rsid w:val="00204AE8"/>
    <w:rsid w:val="002050FD"/>
    <w:rsid w:val="00212B77"/>
    <w:rsid w:val="00232807"/>
    <w:rsid w:val="002357EA"/>
    <w:rsid w:val="00272F11"/>
    <w:rsid w:val="002A1A01"/>
    <w:rsid w:val="002A24A6"/>
    <w:rsid w:val="002D4AF6"/>
    <w:rsid w:val="002F1E16"/>
    <w:rsid w:val="002F2F21"/>
    <w:rsid w:val="002F2F90"/>
    <w:rsid w:val="002F39E7"/>
    <w:rsid w:val="00305762"/>
    <w:rsid w:val="00311EF6"/>
    <w:rsid w:val="00316477"/>
    <w:rsid w:val="003203AF"/>
    <w:rsid w:val="00331373"/>
    <w:rsid w:val="00334B3E"/>
    <w:rsid w:val="003603E7"/>
    <w:rsid w:val="003954A2"/>
    <w:rsid w:val="003A0C47"/>
    <w:rsid w:val="003A16DE"/>
    <w:rsid w:val="003B11A8"/>
    <w:rsid w:val="003B6DCA"/>
    <w:rsid w:val="003B7DA1"/>
    <w:rsid w:val="003C36FB"/>
    <w:rsid w:val="003D0A30"/>
    <w:rsid w:val="003D493E"/>
    <w:rsid w:val="003F4EB5"/>
    <w:rsid w:val="003F733A"/>
    <w:rsid w:val="003F7C01"/>
    <w:rsid w:val="0043423E"/>
    <w:rsid w:val="00436737"/>
    <w:rsid w:val="0044139D"/>
    <w:rsid w:val="00442958"/>
    <w:rsid w:val="00456015"/>
    <w:rsid w:val="00463E8E"/>
    <w:rsid w:val="00471F86"/>
    <w:rsid w:val="0048354F"/>
    <w:rsid w:val="0048590F"/>
    <w:rsid w:val="004A0025"/>
    <w:rsid w:val="004B1864"/>
    <w:rsid w:val="004B3DB1"/>
    <w:rsid w:val="004C52C0"/>
    <w:rsid w:val="004D674F"/>
    <w:rsid w:val="004E7DA5"/>
    <w:rsid w:val="004F06F4"/>
    <w:rsid w:val="004F1214"/>
    <w:rsid w:val="00511F14"/>
    <w:rsid w:val="00513ADA"/>
    <w:rsid w:val="00540FF5"/>
    <w:rsid w:val="0054107D"/>
    <w:rsid w:val="00541BCF"/>
    <w:rsid w:val="005426EA"/>
    <w:rsid w:val="00561B80"/>
    <w:rsid w:val="0056308D"/>
    <w:rsid w:val="00595CF6"/>
    <w:rsid w:val="005A5024"/>
    <w:rsid w:val="005B7CBF"/>
    <w:rsid w:val="005F20B0"/>
    <w:rsid w:val="005F7B2D"/>
    <w:rsid w:val="00603C41"/>
    <w:rsid w:val="00614151"/>
    <w:rsid w:val="0062408D"/>
    <w:rsid w:val="00655642"/>
    <w:rsid w:val="0066382F"/>
    <w:rsid w:val="006928D1"/>
    <w:rsid w:val="006945F3"/>
    <w:rsid w:val="006948EC"/>
    <w:rsid w:val="006949E1"/>
    <w:rsid w:val="006B107C"/>
    <w:rsid w:val="006B437C"/>
    <w:rsid w:val="006C07B5"/>
    <w:rsid w:val="006C7C41"/>
    <w:rsid w:val="006E1C12"/>
    <w:rsid w:val="0070670F"/>
    <w:rsid w:val="00716B60"/>
    <w:rsid w:val="007268F8"/>
    <w:rsid w:val="00741974"/>
    <w:rsid w:val="00760EFA"/>
    <w:rsid w:val="00765FA2"/>
    <w:rsid w:val="00767DBA"/>
    <w:rsid w:val="00773123"/>
    <w:rsid w:val="007879B2"/>
    <w:rsid w:val="007A3810"/>
    <w:rsid w:val="007E193C"/>
    <w:rsid w:val="007E342D"/>
    <w:rsid w:val="007E4EC5"/>
    <w:rsid w:val="007E5B19"/>
    <w:rsid w:val="007E6159"/>
    <w:rsid w:val="008115DE"/>
    <w:rsid w:val="008215E3"/>
    <w:rsid w:val="0083076E"/>
    <w:rsid w:val="00833D79"/>
    <w:rsid w:val="00833F0E"/>
    <w:rsid w:val="00835E88"/>
    <w:rsid w:val="00855027"/>
    <w:rsid w:val="00880ADF"/>
    <w:rsid w:val="00886946"/>
    <w:rsid w:val="008B0317"/>
    <w:rsid w:val="008B3D54"/>
    <w:rsid w:val="008C2729"/>
    <w:rsid w:val="008E4811"/>
    <w:rsid w:val="008E4C79"/>
    <w:rsid w:val="008F581B"/>
    <w:rsid w:val="00911599"/>
    <w:rsid w:val="00923056"/>
    <w:rsid w:val="00934AAF"/>
    <w:rsid w:val="00972E48"/>
    <w:rsid w:val="00981CE5"/>
    <w:rsid w:val="0098693D"/>
    <w:rsid w:val="009B59EB"/>
    <w:rsid w:val="009C3E67"/>
    <w:rsid w:val="009C77C7"/>
    <w:rsid w:val="009D3951"/>
    <w:rsid w:val="009D680C"/>
    <w:rsid w:val="009D6CA3"/>
    <w:rsid w:val="009E6043"/>
    <w:rsid w:val="00A00885"/>
    <w:rsid w:val="00A00F2E"/>
    <w:rsid w:val="00A14996"/>
    <w:rsid w:val="00A25131"/>
    <w:rsid w:val="00A3527B"/>
    <w:rsid w:val="00A453E8"/>
    <w:rsid w:val="00A46375"/>
    <w:rsid w:val="00A604C8"/>
    <w:rsid w:val="00A63128"/>
    <w:rsid w:val="00A72E23"/>
    <w:rsid w:val="00A74C49"/>
    <w:rsid w:val="00A82147"/>
    <w:rsid w:val="00A922B0"/>
    <w:rsid w:val="00AC0BD2"/>
    <w:rsid w:val="00AC335A"/>
    <w:rsid w:val="00AE7996"/>
    <w:rsid w:val="00AF1371"/>
    <w:rsid w:val="00AF3931"/>
    <w:rsid w:val="00B156AF"/>
    <w:rsid w:val="00B21286"/>
    <w:rsid w:val="00B458C5"/>
    <w:rsid w:val="00B51A70"/>
    <w:rsid w:val="00B63746"/>
    <w:rsid w:val="00B65BF8"/>
    <w:rsid w:val="00B74671"/>
    <w:rsid w:val="00B8083A"/>
    <w:rsid w:val="00B872DF"/>
    <w:rsid w:val="00BB4F95"/>
    <w:rsid w:val="00BB7BAC"/>
    <w:rsid w:val="00BC18B6"/>
    <w:rsid w:val="00BC23F4"/>
    <w:rsid w:val="00BC3465"/>
    <w:rsid w:val="00BD0D59"/>
    <w:rsid w:val="00BE2826"/>
    <w:rsid w:val="00BE4B27"/>
    <w:rsid w:val="00BF3828"/>
    <w:rsid w:val="00BF3EEB"/>
    <w:rsid w:val="00C073A8"/>
    <w:rsid w:val="00C15FA2"/>
    <w:rsid w:val="00C27BAA"/>
    <w:rsid w:val="00C33ACF"/>
    <w:rsid w:val="00C4475C"/>
    <w:rsid w:val="00C50F5C"/>
    <w:rsid w:val="00C61B8F"/>
    <w:rsid w:val="00C65A97"/>
    <w:rsid w:val="00C869EF"/>
    <w:rsid w:val="00C93092"/>
    <w:rsid w:val="00CA1B2F"/>
    <w:rsid w:val="00CA7330"/>
    <w:rsid w:val="00CE77A7"/>
    <w:rsid w:val="00CE7869"/>
    <w:rsid w:val="00CF4503"/>
    <w:rsid w:val="00D11474"/>
    <w:rsid w:val="00D151FB"/>
    <w:rsid w:val="00D15B62"/>
    <w:rsid w:val="00D25358"/>
    <w:rsid w:val="00D50D81"/>
    <w:rsid w:val="00D71FF4"/>
    <w:rsid w:val="00D90973"/>
    <w:rsid w:val="00DA2642"/>
    <w:rsid w:val="00DD59C1"/>
    <w:rsid w:val="00DE2173"/>
    <w:rsid w:val="00DF162F"/>
    <w:rsid w:val="00DF1B04"/>
    <w:rsid w:val="00DF409A"/>
    <w:rsid w:val="00DF4F57"/>
    <w:rsid w:val="00E026EA"/>
    <w:rsid w:val="00E12AC7"/>
    <w:rsid w:val="00E159D8"/>
    <w:rsid w:val="00E26751"/>
    <w:rsid w:val="00E404BD"/>
    <w:rsid w:val="00E40943"/>
    <w:rsid w:val="00E573B9"/>
    <w:rsid w:val="00E652F8"/>
    <w:rsid w:val="00E86815"/>
    <w:rsid w:val="00EA2BB9"/>
    <w:rsid w:val="00EB1F40"/>
    <w:rsid w:val="00EF1A69"/>
    <w:rsid w:val="00EF3518"/>
    <w:rsid w:val="00F002AF"/>
    <w:rsid w:val="00F12B33"/>
    <w:rsid w:val="00F345E8"/>
    <w:rsid w:val="00F35B50"/>
    <w:rsid w:val="00F5343F"/>
    <w:rsid w:val="00F55194"/>
    <w:rsid w:val="00F673EF"/>
    <w:rsid w:val="00F730AF"/>
    <w:rsid w:val="00F97FC7"/>
    <w:rsid w:val="00FB271B"/>
    <w:rsid w:val="00FB67B5"/>
    <w:rsid w:val="00FC261A"/>
    <w:rsid w:val="00FD36FF"/>
    <w:rsid w:val="00FD46BF"/>
    <w:rsid w:val="00FE564D"/>
    <w:rsid w:val="00FF1459"/>
    <w:rsid w:val="00FF5F24"/>
  </w:rsids>
  <m:mathPr>
    <m:mathFont m:val="Cambria Math"/>
    <m:brkBin m:val="before"/>
    <m:brkBinSub m:val="--"/>
    <m:smallFrac m:val="0"/>
    <m:dispDef/>
    <m:lMargin m:val="0"/>
    <m:rMargin m:val="0"/>
    <m:defJc m:val="centerGroup"/>
    <m:wrapIndent m:val="1440"/>
    <m:intLim m:val="subSup"/>
    <m:naryLim m:val="undOvr"/>
  </m:mathPr>
  <w:themeFontLang w:val="en-ZA"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810F4D3"/>
  <w15:chartTrackingRefBased/>
  <w15:docId w15:val="{72667ECE-9EF3-4D47-A477-8A32868784D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ZA"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7A3810"/>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semiHidden/>
    <w:unhideWhenUsed/>
    <w:qFormat/>
    <w:rsid w:val="007A3810"/>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7A3810"/>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7A3810"/>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7A3810"/>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7A3810"/>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7A3810"/>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7A3810"/>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7A3810"/>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7A3810"/>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semiHidden/>
    <w:rsid w:val="007A3810"/>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7A3810"/>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7A3810"/>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7A3810"/>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7A3810"/>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7A3810"/>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7A3810"/>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7A3810"/>
    <w:rPr>
      <w:rFonts w:eastAsiaTheme="majorEastAsia" w:cstheme="majorBidi"/>
      <w:color w:val="272727" w:themeColor="text1" w:themeTint="D8"/>
    </w:rPr>
  </w:style>
  <w:style w:type="paragraph" w:styleId="Title">
    <w:name w:val="Title"/>
    <w:basedOn w:val="Normal"/>
    <w:next w:val="Normal"/>
    <w:link w:val="TitleChar"/>
    <w:uiPriority w:val="10"/>
    <w:qFormat/>
    <w:rsid w:val="007A3810"/>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7A3810"/>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7A3810"/>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7A3810"/>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7A3810"/>
    <w:pPr>
      <w:spacing w:before="160"/>
      <w:jc w:val="center"/>
    </w:pPr>
    <w:rPr>
      <w:i/>
      <w:iCs/>
      <w:color w:val="404040" w:themeColor="text1" w:themeTint="BF"/>
    </w:rPr>
  </w:style>
  <w:style w:type="character" w:customStyle="1" w:styleId="QuoteChar">
    <w:name w:val="Quote Char"/>
    <w:basedOn w:val="DefaultParagraphFont"/>
    <w:link w:val="Quote"/>
    <w:uiPriority w:val="29"/>
    <w:rsid w:val="007A3810"/>
    <w:rPr>
      <w:i/>
      <w:iCs/>
      <w:color w:val="404040" w:themeColor="text1" w:themeTint="BF"/>
    </w:rPr>
  </w:style>
  <w:style w:type="paragraph" w:styleId="ListParagraph">
    <w:name w:val="List Paragraph"/>
    <w:basedOn w:val="Normal"/>
    <w:uiPriority w:val="1"/>
    <w:qFormat/>
    <w:rsid w:val="007A3810"/>
    <w:pPr>
      <w:ind w:left="720"/>
      <w:contextualSpacing/>
    </w:pPr>
  </w:style>
  <w:style w:type="character" w:styleId="IntenseEmphasis">
    <w:name w:val="Intense Emphasis"/>
    <w:basedOn w:val="DefaultParagraphFont"/>
    <w:uiPriority w:val="21"/>
    <w:qFormat/>
    <w:rsid w:val="007A3810"/>
    <w:rPr>
      <w:i/>
      <w:iCs/>
      <w:color w:val="0F4761" w:themeColor="accent1" w:themeShade="BF"/>
    </w:rPr>
  </w:style>
  <w:style w:type="paragraph" w:styleId="IntenseQuote">
    <w:name w:val="Intense Quote"/>
    <w:basedOn w:val="Normal"/>
    <w:next w:val="Normal"/>
    <w:link w:val="IntenseQuoteChar"/>
    <w:uiPriority w:val="30"/>
    <w:qFormat/>
    <w:rsid w:val="007A3810"/>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7A3810"/>
    <w:rPr>
      <w:i/>
      <w:iCs/>
      <w:color w:val="0F4761" w:themeColor="accent1" w:themeShade="BF"/>
    </w:rPr>
  </w:style>
  <w:style w:type="character" w:styleId="IntenseReference">
    <w:name w:val="Intense Reference"/>
    <w:basedOn w:val="DefaultParagraphFont"/>
    <w:uiPriority w:val="32"/>
    <w:qFormat/>
    <w:rsid w:val="007A3810"/>
    <w:rPr>
      <w:b/>
      <w:bCs/>
      <w:smallCaps/>
      <w:color w:val="0F4761" w:themeColor="accent1" w:themeShade="BF"/>
      <w:spacing w:val="5"/>
    </w:rPr>
  </w:style>
  <w:style w:type="paragraph" w:styleId="Header">
    <w:name w:val="header"/>
    <w:basedOn w:val="Normal"/>
    <w:link w:val="HeaderChar"/>
    <w:uiPriority w:val="99"/>
    <w:unhideWhenUsed/>
    <w:rsid w:val="007A3810"/>
    <w:pPr>
      <w:tabs>
        <w:tab w:val="center" w:pos="4513"/>
        <w:tab w:val="right" w:pos="9026"/>
      </w:tabs>
      <w:spacing w:after="0" w:line="240" w:lineRule="auto"/>
    </w:pPr>
  </w:style>
  <w:style w:type="character" w:customStyle="1" w:styleId="HeaderChar">
    <w:name w:val="Header Char"/>
    <w:basedOn w:val="DefaultParagraphFont"/>
    <w:link w:val="Header"/>
    <w:uiPriority w:val="99"/>
    <w:rsid w:val="007A3810"/>
  </w:style>
  <w:style w:type="paragraph" w:styleId="Footer">
    <w:name w:val="footer"/>
    <w:basedOn w:val="Normal"/>
    <w:link w:val="FooterChar"/>
    <w:uiPriority w:val="99"/>
    <w:unhideWhenUsed/>
    <w:rsid w:val="007A3810"/>
    <w:pPr>
      <w:tabs>
        <w:tab w:val="center" w:pos="4513"/>
        <w:tab w:val="right" w:pos="9026"/>
      </w:tabs>
      <w:spacing w:after="0" w:line="240" w:lineRule="auto"/>
    </w:pPr>
  </w:style>
  <w:style w:type="character" w:customStyle="1" w:styleId="FooterChar">
    <w:name w:val="Footer Char"/>
    <w:basedOn w:val="DefaultParagraphFont"/>
    <w:link w:val="Footer"/>
    <w:uiPriority w:val="99"/>
    <w:rsid w:val="007A3810"/>
  </w:style>
  <w:style w:type="character" w:styleId="Hyperlink">
    <w:name w:val="Hyperlink"/>
    <w:basedOn w:val="DefaultParagraphFont"/>
    <w:uiPriority w:val="99"/>
    <w:unhideWhenUsed/>
    <w:rsid w:val="003B11A8"/>
    <w:rPr>
      <w:color w:val="467886" w:themeColor="hyperlink"/>
      <w:u w:val="single"/>
    </w:rPr>
  </w:style>
  <w:style w:type="paragraph" w:customStyle="1" w:styleId="Default">
    <w:name w:val="Default"/>
    <w:rsid w:val="003B11A8"/>
    <w:pPr>
      <w:autoSpaceDE w:val="0"/>
      <w:autoSpaceDN w:val="0"/>
      <w:adjustRightInd w:val="0"/>
      <w:spacing w:after="0" w:line="240" w:lineRule="auto"/>
    </w:pPr>
    <w:rPr>
      <w:rFonts w:ascii="Arial" w:hAnsi="Arial" w:cs="Arial"/>
      <w:color w:val="000000"/>
      <w:kern w:val="0"/>
      <w14:ligatures w14:val="none"/>
    </w:rPr>
  </w:style>
  <w:style w:type="character" w:styleId="UnresolvedMention">
    <w:name w:val="Unresolved Mention"/>
    <w:basedOn w:val="DefaultParagraphFont"/>
    <w:uiPriority w:val="99"/>
    <w:semiHidden/>
    <w:unhideWhenUsed/>
    <w:rsid w:val="00F673EF"/>
    <w:rPr>
      <w:color w:val="605E5C"/>
      <w:shd w:val="clear" w:color="auto" w:fill="E1DFDD"/>
    </w:rPr>
  </w:style>
  <w:style w:type="paragraph" w:styleId="Revision">
    <w:name w:val="Revision"/>
    <w:hidden/>
    <w:uiPriority w:val="99"/>
    <w:semiHidden/>
    <w:rsid w:val="00104360"/>
    <w:pPr>
      <w:spacing w:after="0" w:line="240" w:lineRule="auto"/>
    </w:pPr>
  </w:style>
  <w:style w:type="paragraph" w:styleId="NormalWeb">
    <w:name w:val="Normal (Web)"/>
    <w:basedOn w:val="Normal"/>
    <w:uiPriority w:val="99"/>
    <w:unhideWhenUsed/>
    <w:rsid w:val="003D493E"/>
    <w:pPr>
      <w:spacing w:before="100" w:beforeAutospacing="1" w:after="100" w:afterAutospacing="1" w:line="240" w:lineRule="auto"/>
    </w:pPr>
    <w:rPr>
      <w:rFonts w:ascii="Aptos" w:hAnsi="Aptos" w:cs="Aptos"/>
      <w:kern w:val="0"/>
      <w:lang w:eastAsia="en-ZA"/>
      <w14:ligatures w14:val="none"/>
    </w:rPr>
  </w:style>
  <w:style w:type="character" w:styleId="CommentReference">
    <w:name w:val="annotation reference"/>
    <w:basedOn w:val="DefaultParagraphFont"/>
    <w:uiPriority w:val="99"/>
    <w:semiHidden/>
    <w:unhideWhenUsed/>
    <w:rsid w:val="00067E1B"/>
    <w:rPr>
      <w:sz w:val="16"/>
      <w:szCs w:val="16"/>
    </w:rPr>
  </w:style>
  <w:style w:type="paragraph" w:styleId="CommentText">
    <w:name w:val="annotation text"/>
    <w:basedOn w:val="Normal"/>
    <w:link w:val="CommentTextChar"/>
    <w:uiPriority w:val="99"/>
    <w:unhideWhenUsed/>
    <w:rsid w:val="00067E1B"/>
    <w:pPr>
      <w:spacing w:line="240" w:lineRule="auto"/>
    </w:pPr>
    <w:rPr>
      <w:sz w:val="20"/>
      <w:szCs w:val="20"/>
    </w:rPr>
  </w:style>
  <w:style w:type="character" w:customStyle="1" w:styleId="CommentTextChar">
    <w:name w:val="Comment Text Char"/>
    <w:basedOn w:val="DefaultParagraphFont"/>
    <w:link w:val="CommentText"/>
    <w:uiPriority w:val="99"/>
    <w:rsid w:val="00067E1B"/>
    <w:rPr>
      <w:sz w:val="20"/>
      <w:szCs w:val="20"/>
    </w:rPr>
  </w:style>
  <w:style w:type="paragraph" w:styleId="CommentSubject">
    <w:name w:val="annotation subject"/>
    <w:basedOn w:val="CommentText"/>
    <w:next w:val="CommentText"/>
    <w:link w:val="CommentSubjectChar"/>
    <w:uiPriority w:val="99"/>
    <w:semiHidden/>
    <w:unhideWhenUsed/>
    <w:rsid w:val="00067E1B"/>
    <w:rPr>
      <w:b/>
      <w:bCs/>
    </w:rPr>
  </w:style>
  <w:style w:type="character" w:customStyle="1" w:styleId="CommentSubjectChar">
    <w:name w:val="Comment Subject Char"/>
    <w:basedOn w:val="CommentTextChar"/>
    <w:link w:val="CommentSubject"/>
    <w:uiPriority w:val="99"/>
    <w:semiHidden/>
    <w:rsid w:val="00067E1B"/>
    <w:rPr>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5405780">
      <w:bodyDiv w:val="1"/>
      <w:marLeft w:val="0"/>
      <w:marRight w:val="0"/>
      <w:marTop w:val="0"/>
      <w:marBottom w:val="0"/>
      <w:divBdr>
        <w:top w:val="none" w:sz="0" w:space="0" w:color="auto"/>
        <w:left w:val="none" w:sz="0" w:space="0" w:color="auto"/>
        <w:bottom w:val="none" w:sz="0" w:space="0" w:color="auto"/>
        <w:right w:val="none" w:sz="0" w:space="0" w:color="auto"/>
      </w:divBdr>
    </w:div>
    <w:div w:id="1039625591">
      <w:bodyDiv w:val="1"/>
      <w:marLeft w:val="0"/>
      <w:marRight w:val="0"/>
      <w:marTop w:val="0"/>
      <w:marBottom w:val="0"/>
      <w:divBdr>
        <w:top w:val="none" w:sz="0" w:space="0" w:color="auto"/>
        <w:left w:val="none" w:sz="0" w:space="0" w:color="auto"/>
        <w:bottom w:val="none" w:sz="0" w:space="0" w:color="auto"/>
        <w:right w:val="none" w:sz="0" w:space="0" w:color="auto"/>
      </w:divBdr>
    </w:div>
    <w:div w:id="1351882001">
      <w:bodyDiv w:val="1"/>
      <w:marLeft w:val="0"/>
      <w:marRight w:val="0"/>
      <w:marTop w:val="0"/>
      <w:marBottom w:val="0"/>
      <w:divBdr>
        <w:top w:val="none" w:sz="0" w:space="0" w:color="auto"/>
        <w:left w:val="none" w:sz="0" w:space="0" w:color="auto"/>
        <w:bottom w:val="none" w:sz="0" w:space="0" w:color="auto"/>
        <w:right w:val="none" w:sz="0" w:space="0" w:color="auto"/>
      </w:divBdr>
    </w:div>
    <w:div w:id="15089037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cid:image001.png@01DC1E78.2739A3F0" TargetMode="External"/><Relationship Id="rId18" Type="http://schemas.openxmlformats.org/officeDocument/2006/relationships/image" Target="media/image3.png"/><Relationship Id="rId26" Type="http://schemas.openxmlformats.org/officeDocument/2006/relationships/hyperlink" Target="https://www.facebook.com/visitjoburg/" TargetMode="External"/><Relationship Id="rId3" Type="http://schemas.openxmlformats.org/officeDocument/2006/relationships/customXml" Target="../customXml/item3.xml"/><Relationship Id="rId21" Type="http://schemas.openxmlformats.org/officeDocument/2006/relationships/image" Target="media/image4.png"/><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image" Target="media/image1.png"/><Relationship Id="rId17" Type="http://schemas.openxmlformats.org/officeDocument/2006/relationships/hyperlink" Target="https://www.tiktok.com/@joburgtourism" TargetMode="External"/><Relationship Id="rId25" Type="http://schemas.openxmlformats.org/officeDocument/2006/relationships/image" Target="cid:image005.png@01DC1E78.2739A3F0" TargetMode="External"/><Relationship Id="rId33"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image" Target="cid:image002.png@01DC1E78.2739A3F0" TargetMode="External"/><Relationship Id="rId20" Type="http://schemas.openxmlformats.org/officeDocument/2006/relationships/hyperlink" Target="https://x.com/visitjoburg?lang=en)%20%22" TargetMode="External"/><Relationship Id="rId29"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www.instagram.com/visitjoburg/?hl=en)" TargetMode="External"/><Relationship Id="rId24" Type="http://schemas.openxmlformats.org/officeDocument/2006/relationships/image" Target="media/image5.png"/><Relationship Id="rId32" Type="http://schemas.openxmlformats.org/officeDocument/2006/relationships/header" Target="header3.xml"/><Relationship Id="rId5" Type="http://schemas.openxmlformats.org/officeDocument/2006/relationships/numbering" Target="numbering.xml"/><Relationship Id="rId15" Type="http://schemas.openxmlformats.org/officeDocument/2006/relationships/image" Target="media/image2.png"/><Relationship Id="rId23" Type="http://schemas.openxmlformats.org/officeDocument/2006/relationships/hyperlink" Target="https://www.linkedin.com/company/johannesburg-tourism-company/" TargetMode="External"/><Relationship Id="rId28" Type="http://schemas.openxmlformats.org/officeDocument/2006/relationships/image" Target="cid:image006.png@01DC1E78.2739A3F0" TargetMode="External"/><Relationship Id="rId10" Type="http://schemas.openxmlformats.org/officeDocument/2006/relationships/endnotes" Target="endnotes.xml"/><Relationship Id="rId19" Type="http://schemas.openxmlformats.org/officeDocument/2006/relationships/image" Target="cid:image003.png@01DC1E78.2739A3F0" TargetMode="External"/><Relationship Id="rId31"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youtube.com/@joburgtourism" TargetMode="External"/><Relationship Id="rId22" Type="http://schemas.openxmlformats.org/officeDocument/2006/relationships/image" Target="cid:image004.png@01DC1E78.2739A3F0" TargetMode="External"/><Relationship Id="rId27" Type="http://schemas.openxmlformats.org/officeDocument/2006/relationships/image" Target="media/image6.png"/><Relationship Id="rId30" Type="http://schemas.openxmlformats.org/officeDocument/2006/relationships/header" Target="header2.xml"/><Relationship Id="rId35" Type="http://schemas.openxmlformats.org/officeDocument/2006/relationships/theme" Target="theme/theme1.xml"/><Relationship Id="rId8" Type="http://schemas.openxmlformats.org/officeDocument/2006/relationships/webSettings" Target="webSettings.xml"/></Relationships>
</file>

<file path=word/_rels/footer2.xml.rels><?xml version="1.0" encoding="UTF-8" standalone="yes"?>
<Relationships xmlns="http://schemas.openxmlformats.org/package/2006/relationships"><Relationship Id="rId1" Type="http://schemas.openxmlformats.org/officeDocument/2006/relationships/image" Target="media/image10.png"/></Relationships>
</file>

<file path=word/_rels/header1.xml.rels><?xml version="1.0" encoding="UTF-8" standalone="yes"?>
<Relationships xmlns="http://schemas.openxmlformats.org/package/2006/relationships"><Relationship Id="rId1" Type="http://schemas.openxmlformats.org/officeDocument/2006/relationships/image" Target="media/image7.png"/></Relationships>
</file>

<file path=word/_rels/header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word/_rels/header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7.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9250D48E337FDE409533F6FB3F2EE2C0" ma:contentTypeVersion="2" ma:contentTypeDescription="Create a new document." ma:contentTypeScope="" ma:versionID="2fcb1f1e84f1a65b89437695ee8f426f">
  <xsd:schema xmlns:xsd="http://www.w3.org/2001/XMLSchema" xmlns:xs="http://www.w3.org/2001/XMLSchema" xmlns:p="http://schemas.microsoft.com/office/2006/metadata/properties" xmlns:ns1="http://schemas.microsoft.com/sharepoint/v3" xmlns:ns2="76a07b81-d90e-47a7-92f6-834be3d34bbb" targetNamespace="http://schemas.microsoft.com/office/2006/metadata/properties" ma:root="true" ma:fieldsID="839a52d820599a777fc124c0182e349d" ns1:_="" ns2:_="">
    <xsd:import namespace="http://schemas.microsoft.com/sharepoint/v3"/>
    <xsd:import namespace="76a07b81-d90e-47a7-92f6-834be3d34bbb"/>
    <xsd:element name="properties">
      <xsd:complexType>
        <xsd:sequence>
          <xsd:element name="documentManagement">
            <xsd:complexType>
              <xsd:all>
                <xsd:element ref="ns1:PublishingStartDate" minOccurs="0"/>
                <xsd:element ref="ns1:PublishingExpirationDate"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6a07b81-d90e-47a7-92f6-834be3d34bbb"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D9E511BE-B783-4B43-BBBE-414004A54381}">
  <ds:schemaRefs>
    <ds:schemaRef ds:uri="http://schemas.openxmlformats.org/officeDocument/2006/bibliography"/>
  </ds:schemaRefs>
</ds:datastoreItem>
</file>

<file path=customXml/itemProps2.xml><?xml version="1.0" encoding="utf-8"?>
<ds:datastoreItem xmlns:ds="http://schemas.openxmlformats.org/officeDocument/2006/customXml" ds:itemID="{1EA12D6A-B8FA-4890-ABB9-91FFA9886DD5}"/>
</file>

<file path=customXml/itemProps3.xml><?xml version="1.0" encoding="utf-8"?>
<ds:datastoreItem xmlns:ds="http://schemas.openxmlformats.org/officeDocument/2006/customXml" ds:itemID="{08B35408-270C-478F-8809-20C1B378C898}">
  <ds:schemaRefs>
    <ds:schemaRef ds:uri="http://schemas.microsoft.com/sharepoint/v3/contenttype/forms"/>
  </ds:schemaRefs>
</ds:datastoreItem>
</file>

<file path=customXml/itemProps4.xml><?xml version="1.0" encoding="utf-8"?>
<ds:datastoreItem xmlns:ds="http://schemas.openxmlformats.org/officeDocument/2006/customXml" ds:itemID="{B34B6649-673D-4649-9810-6314099959AA}">
  <ds:schemaRefs>
    <ds:schemaRef ds:uri="http://schemas.microsoft.com/office/2006/metadata/properties"/>
    <ds:schemaRef ds:uri="http://schemas.microsoft.com/office/infopath/2007/PartnerControls"/>
    <ds:schemaRef ds:uri="1a9cab05-972c-4341-a12c-0d067639db5b"/>
  </ds:schemaRefs>
</ds:datastoreItem>
</file>

<file path=docProps/app.xml><?xml version="1.0" encoding="utf-8"?>
<Properties xmlns="http://schemas.openxmlformats.org/officeDocument/2006/extended-properties" xmlns:vt="http://schemas.openxmlformats.org/officeDocument/2006/docPropsVTypes">
  <Template>Normal</Template>
  <TotalTime>3</TotalTime>
  <Pages>2</Pages>
  <Words>537</Words>
  <Characters>3455</Characters>
  <Application>Microsoft Office Word</Application>
  <DocSecurity>0</DocSecurity>
  <Lines>28</Lines>
  <Paragraphs>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3985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Office</dc:creator>
  <cp:keywords/>
  <dc:description/>
  <cp:lastModifiedBy>Laura Vercueil</cp:lastModifiedBy>
  <cp:revision>5</cp:revision>
  <cp:lastPrinted>2025-09-08T09:20:00Z</cp:lastPrinted>
  <dcterms:created xsi:type="dcterms:W3CDTF">2025-11-03T08:22:00Z</dcterms:created>
  <dcterms:modified xsi:type="dcterms:W3CDTF">2025-11-03T09:03:00Z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8f7e29b3-2346-4ce4-b58d-78165825b382</vt:lpwstr>
  </property>
  <property fmtid="{D5CDD505-2E9C-101B-9397-08002B2CF9AE}" pid="3" name="ContentTypeId">
    <vt:lpwstr>0x0101009250D48E337FDE409533F6FB3F2EE2C0</vt:lpwstr>
  </property>
</Properties>
</file>